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7"/>
  </p:handoutMasterIdLst>
  <p:sldIdLst>
    <p:sldId id="256" r:id="rId2"/>
    <p:sldId id="258" r:id="rId3"/>
    <p:sldId id="259" r:id="rId4"/>
    <p:sldId id="260" r:id="rId5"/>
    <p:sldId id="261" r:id="rId6"/>
    <p:sldId id="262" r:id="rId7"/>
    <p:sldId id="292" r:id="rId8"/>
    <p:sldId id="263" r:id="rId9"/>
    <p:sldId id="288" r:id="rId10"/>
    <p:sldId id="277" r:id="rId11"/>
    <p:sldId id="278" r:id="rId12"/>
    <p:sldId id="266" r:id="rId13"/>
    <p:sldId id="279" r:id="rId14"/>
    <p:sldId id="280" r:id="rId15"/>
    <p:sldId id="281" r:id="rId16"/>
    <p:sldId id="282" r:id="rId17"/>
    <p:sldId id="289" r:id="rId18"/>
    <p:sldId id="290" r:id="rId19"/>
    <p:sldId id="272" r:id="rId20"/>
    <p:sldId id="293" r:id="rId21"/>
    <p:sldId id="294" r:id="rId22"/>
    <p:sldId id="295" r:id="rId23"/>
    <p:sldId id="269" r:id="rId24"/>
    <p:sldId id="273" r:id="rId25"/>
    <p:sldId id="274" r:id="rId26"/>
  </p:sldIdLst>
  <p:sldSz cx="9144000" cy="6858000" type="screen4x3"/>
  <p:notesSz cx="6805613" cy="9944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dini" initials="s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33333"/>
    <a:srgbClr val="7F7F7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72" autoAdjust="0"/>
  </p:normalViewPr>
  <p:slideViewPr>
    <p:cSldViewPr>
      <p:cViewPr>
        <p:scale>
          <a:sx n="77" d="100"/>
          <a:sy n="77" d="100"/>
        </p:scale>
        <p:origin x="-1608" y="-2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A4C1D-9AD5-4CE4-B223-EB09B2B35495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697F1-EB7E-4F2C-8A97-EA6C82E84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826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66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3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41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80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3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96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6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32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2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7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96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694DA-0544-4E70-AEB9-F59AC1D5C9F0}" type="datetimeFigureOut">
              <a:rPr lang="en-US" smtClean="0"/>
              <a:t>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85E91-71EA-40CC-92DB-CD35CA636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04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15"/>
          <a:stretch/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313" y="1628800"/>
            <a:ext cx="9144000" cy="1470025"/>
          </a:xfrm>
          <a:solidFill>
            <a:srgbClr val="000000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Valais </a:t>
            </a:r>
            <a:r>
              <a:rPr lang="fr-CH" sz="4000" dirty="0" err="1" smtClean="0">
                <a:solidFill>
                  <a:schemeClr val="bg2"/>
                </a:solidFill>
                <a:latin typeface="Perpetua Titling MT" panose="02020502060505020804" pitchFamily="18" charset="0"/>
              </a:rPr>
              <a:t>mundi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5517232"/>
            <a:ext cx="6840759" cy="1752600"/>
          </a:xfrm>
          <a:noFill/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fr-CH" sz="2800" dirty="0" smtClean="0">
                <a:solidFill>
                  <a:schemeClr val="bg1"/>
                </a:solidFill>
                <a:latin typeface="Perpetua Titling MT" panose="02020502060505020804" pitchFamily="18" charset="0"/>
              </a:rPr>
              <a:t>Marketing - Communication </a:t>
            </a:r>
          </a:p>
          <a:p>
            <a:pPr algn="l"/>
            <a:r>
              <a:rPr lang="fr-CH" sz="2800" dirty="0" smtClean="0">
                <a:solidFill>
                  <a:schemeClr val="bg1"/>
                </a:solidFill>
                <a:latin typeface="Perpetua Titling MT" panose="02020502060505020804" pitchFamily="18" charset="0"/>
              </a:rPr>
              <a:t>2016-2017</a:t>
            </a:r>
            <a:endParaRPr lang="en-US" sz="2800" dirty="0">
              <a:solidFill>
                <a:schemeClr val="bg1"/>
              </a:solidFill>
              <a:latin typeface="Perpetua Titling MT" panose="020205020605050208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8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4992"/>
            <a:ext cx="9148976" cy="624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0"/>
            <a:ext cx="9165000" cy="1143000"/>
          </a:xfrm>
          <a:solidFill>
            <a:srgbClr val="333333"/>
          </a:solidFill>
        </p:spPr>
        <p:txBody>
          <a:bodyPr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Site</a:t>
            </a:r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 internet 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27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214"/>
            <a:ext cx="9144000" cy="6454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24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448" y="1196752"/>
            <a:ext cx="9166448" cy="4405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1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682"/>
            <a:ext cx="9144000" cy="70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38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163946" cy="5433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088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7040"/>
            <a:ext cx="9144000" cy="5240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913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97027"/>
            <a:ext cx="9180512" cy="6493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320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1784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err="1" smtClean="0">
                <a:solidFill>
                  <a:schemeClr val="bg2"/>
                </a:solidFill>
                <a:latin typeface="Perpetua Titling MT" panose="02020502060505020804" pitchFamily="18" charset="0"/>
              </a:rPr>
              <a:t>Evenementiel</a:t>
            </a:r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 - RP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4525963"/>
          </a:xfrm>
        </p:spPr>
        <p:txBody>
          <a:bodyPr>
            <a:normAutofit fontScale="850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Privés &gt; W&amp;D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15 Mars: Beau-Rivage Genève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16 Mars: </a:t>
            </a:r>
            <a:r>
              <a:rPr lang="fr-CH" dirty="0" err="1" smtClean="0"/>
              <a:t>Cervo</a:t>
            </a:r>
            <a:r>
              <a:rPr lang="fr-CH" dirty="0" smtClean="0"/>
              <a:t> Zermatt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17 Mars</a:t>
            </a:r>
            <a:r>
              <a:rPr lang="fr-CH" dirty="0" smtClean="0"/>
              <a:t>: Chalet d’Adrien Verbier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30 Mars: </a:t>
            </a:r>
            <a:r>
              <a:rPr lang="fr-CH" dirty="0" err="1" smtClean="0"/>
              <a:t>Zunfthaus</a:t>
            </a:r>
            <a:r>
              <a:rPr lang="fr-CH" dirty="0" smtClean="0"/>
              <a:t> </a:t>
            </a:r>
            <a:r>
              <a:rPr lang="fr-CH" dirty="0" err="1" smtClean="0"/>
              <a:t>Zimmerleuten</a:t>
            </a:r>
            <a:r>
              <a:rPr lang="fr-CH" dirty="0" smtClean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Le Richemont Genève, Le Caveau de Bacchus, etc.</a:t>
            </a:r>
            <a:endParaRPr lang="fr-CH" dirty="0" smtClean="0"/>
          </a:p>
          <a:p>
            <a:pPr marL="457200" lvl="1" indent="0">
              <a:buNone/>
            </a:pPr>
            <a:r>
              <a:rPr lang="fr-CH" i="1" dirty="0" smtClean="0"/>
              <a:t>Planning en développement jusqu’à décembre </a:t>
            </a:r>
            <a:endParaRPr lang="fr-CH" i="1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Presses / critiques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5 avril: Primeurs Bordeaux &gt; Grand Hôtel 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Foires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13-15 mars: </a:t>
            </a:r>
            <a:r>
              <a:rPr lang="fr-CH" dirty="0" err="1" smtClean="0"/>
              <a:t>ProWein</a:t>
            </a:r>
            <a:r>
              <a:rPr lang="fr-CH" dirty="0" smtClean="0"/>
              <a:t> </a:t>
            </a:r>
          </a:p>
          <a:p>
            <a:pPr marL="0" indent="0">
              <a:buNone/>
            </a:pPr>
            <a:endParaRPr lang="fr-CH" dirty="0" smtClean="0"/>
          </a:p>
          <a:p>
            <a:pPr>
              <a:buFont typeface="Courier New" panose="02070309020205020404" pitchFamily="49" charset="0"/>
              <a:buChar char="o"/>
            </a:pPr>
            <a:endParaRPr lang="fr-CH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32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1784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Sponsoring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45259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Sponsoring en gratuité sur des événements prestigieux avec invités professionnels triés sur le volet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Institute of Master of Wine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Cool </a:t>
            </a:r>
            <a:r>
              <a:rPr lang="fr-CH" dirty="0" err="1" smtClean="0"/>
              <a:t>Climate</a:t>
            </a:r>
            <a:r>
              <a:rPr lang="fr-CH" dirty="0" smtClean="0"/>
              <a:t> Wine Symposium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CH" dirty="0" smtClean="0"/>
              <a:t>Villa d’Este Wine Symposium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84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Produits dérivés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786207"/>
            <a:ext cx="8229600" cy="48531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H" dirty="0" smtClean="0"/>
              <a:t>Articles </a:t>
            </a:r>
            <a:r>
              <a:rPr lang="fr-CH" dirty="0" smtClean="0"/>
              <a:t>en </a:t>
            </a:r>
            <a:r>
              <a:rPr lang="fr-CH" dirty="0" smtClean="0"/>
              <a:t>vente sur le site et dans nos points de vente VM </a:t>
            </a:r>
            <a:endParaRPr lang="fr-CH" dirty="0" smtClean="0"/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r>
              <a:rPr lang="fr-CH" dirty="0" smtClean="0"/>
              <a:t>Déjà disponible: </a:t>
            </a:r>
            <a:endParaRPr lang="fr-CH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fr-CH" dirty="0" smtClean="0"/>
              <a:t>Verres Royal Glass </a:t>
            </a:r>
            <a:endParaRPr lang="fr-CH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fr-CH" dirty="0" smtClean="0"/>
              <a:t>Verres </a:t>
            </a:r>
            <a:r>
              <a:rPr lang="fr-CH" dirty="0" err="1" smtClean="0"/>
              <a:t>Riedel</a:t>
            </a:r>
            <a:r>
              <a:rPr lang="fr-CH" dirty="0" smtClean="0"/>
              <a:t> gravés VM</a:t>
            </a:r>
            <a:endParaRPr lang="fr-CH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fr-CH" dirty="0" smtClean="0"/>
              <a:t>Carafe</a:t>
            </a:r>
          </a:p>
          <a:p>
            <a:pPr marL="57150" indent="0">
              <a:buNone/>
            </a:pPr>
            <a:r>
              <a:rPr lang="fr-CH" dirty="0" smtClean="0"/>
              <a:t>Prochainement disponible: </a:t>
            </a:r>
            <a:endParaRPr lang="fr-CH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fr-CH" dirty="0" smtClean="0"/>
              <a:t>Tire-bouchons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CH" dirty="0" err="1" smtClean="0"/>
              <a:t>Dropstop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5661248"/>
            <a:ext cx="4873650" cy="10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864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Objectifs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700808"/>
            <a:ext cx="8229600" cy="452596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Faire de Valais </a:t>
            </a:r>
            <a:r>
              <a:rPr lang="fr-CH" sz="2000" dirty="0" err="1" smtClean="0"/>
              <a:t>Mundi</a:t>
            </a:r>
            <a:r>
              <a:rPr lang="fr-CH" sz="2000" dirty="0" smtClean="0"/>
              <a:t> un modèle viable avec une forte rentabilité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Appliquer </a:t>
            </a:r>
            <a:r>
              <a:rPr lang="fr-CH" sz="2000" dirty="0"/>
              <a:t>un positionnement clair sur le marché et une identité reconnaissable à long terme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Transmettre une image d’excellence aux clients et aux prospects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Imposer VM comme la référence des crus alpins d’exception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Optimiser la proximité et la relation avec la clientèle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Donner une âme à VM à travers la mise en avant de notre terroir et savoir-faire hors-pair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sz="2000" dirty="0" smtClean="0"/>
              <a:t>Avoir des outils de ventes et de suivi efficients pour assurer un augmentation du CA et un succès à long terme au niveau national et international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99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1784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brochure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45259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3 langues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Texte de Didier </a:t>
            </a:r>
            <a:r>
              <a:rPr lang="fr-CH" dirty="0" err="1" smtClean="0"/>
              <a:t>Ters</a:t>
            </a:r>
            <a:r>
              <a:rPr lang="fr-CH" dirty="0" smtClean="0"/>
              <a:t>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Carnet de voyage technique et poétique à la découverte du terroir valaisan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41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43" y="1782495"/>
            <a:ext cx="3044622" cy="4813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354" y="474188"/>
            <a:ext cx="5299307" cy="381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3340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4953653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743" y="3356992"/>
            <a:ext cx="4661670" cy="3300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2194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84784"/>
          </a:xfrm>
          <a:solidFill>
            <a:srgbClr val="333333"/>
          </a:solidFill>
        </p:spPr>
        <p:txBody>
          <a:bodyPr>
            <a:noAutofit/>
          </a:bodyPr>
          <a:lstStyle/>
          <a:p>
            <a:r>
              <a:rPr lang="fr-CH" sz="36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Chaîne des Rôtisseurs </a:t>
            </a:r>
            <a:r>
              <a:rPr lang="fr-CH" sz="3600" dirty="0">
                <a:solidFill>
                  <a:schemeClr val="bg2"/>
                </a:solidFill>
                <a:latin typeface="Perpetua Titling MT" panose="02020502060505020804" pitchFamily="18" charset="0"/>
              </a:rPr>
              <a:t/>
            </a:r>
            <a:br>
              <a:rPr lang="fr-CH" sz="3600" dirty="0">
                <a:solidFill>
                  <a:schemeClr val="bg2"/>
                </a:solidFill>
                <a:latin typeface="Perpetua Titling MT" panose="02020502060505020804" pitchFamily="18" charset="0"/>
              </a:rPr>
            </a:br>
            <a:r>
              <a:rPr lang="fr-CH" sz="36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Ambassade de Suisse à Londres</a:t>
            </a:r>
            <a:endParaRPr lang="en-US" sz="36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C:\Users\jdayer\Downloads\12524060_234943523504583_6372261478816768507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504" y="1430679"/>
            <a:ext cx="4523496" cy="557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jdayer\Downloads\12651231_234941273504808_1871050035727050047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92" y="1430680"/>
            <a:ext cx="4655840" cy="557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87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jdayer\Downloads\12573109_234945743504361_4404901914080492338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145" y="1484784"/>
            <a:ext cx="5373217" cy="537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jdayer\Downloads\12661939_234941270171475_788325794755812516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484784"/>
            <a:ext cx="5472608" cy="537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Chaîne des Rôtisseurs </a:t>
            </a:r>
            <a:b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</a:br>
            <a: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Ambassade de Suisse à Londres</a:t>
            </a:r>
            <a:endParaRPr lang="en-US" sz="36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81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9" name="Picture 5" descr="C:\Users\jdayer\Downloads\12654145_234941330171469_6781002072298068719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5373216" cy="537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jdayer\Downloads\IMG_20160129_21322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484784"/>
            <a:ext cx="7164288" cy="537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0"/>
            <a:ext cx="9144000" cy="1484784"/>
          </a:xfrm>
          <a:prstGeom prst="rect">
            <a:avLst/>
          </a:prstGeom>
          <a:solidFill>
            <a:srgbClr val="333333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Chaîne des Rôtisseurs </a:t>
            </a:r>
            <a:b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</a:br>
            <a:r>
              <a:rPr lang="fr-CH" sz="360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Ambassade de Suisse à Londres</a:t>
            </a:r>
            <a:endParaRPr lang="en-US" sz="36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81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vision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752528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fr-CH" sz="2900" b="1" dirty="0" smtClean="0"/>
              <a:t>2016-2017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fr-CH" sz="2900" i="1" dirty="0" smtClean="0"/>
              <a:t>Valoriser et mieux vendre les crus Valais </a:t>
            </a:r>
            <a:r>
              <a:rPr lang="fr-CH" sz="2900" i="1" dirty="0" err="1" smtClean="0"/>
              <a:t>Mundi</a:t>
            </a:r>
            <a:r>
              <a:rPr lang="fr-CH" sz="2900" i="1" dirty="0" smtClean="0"/>
              <a:t> en identifiant et optimisant: </a:t>
            </a:r>
            <a:endParaRPr lang="en-US" sz="2900" i="1" dirty="0"/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Sa clientèle – les segments de marché</a:t>
            </a:r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Son univers graphique – l’identité</a:t>
            </a:r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Son langage – communication </a:t>
            </a:r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Sa politique de prix – positionnement prix</a:t>
            </a:r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Sa stratégie marketing / publicité – mesures </a:t>
            </a:r>
            <a:r>
              <a:rPr lang="fr-CH" sz="2900" dirty="0" err="1" smtClean="0"/>
              <a:t>Markom</a:t>
            </a:r>
            <a:r>
              <a:rPr lang="fr-CH" sz="2900" dirty="0" smtClean="0"/>
              <a:t> par segment</a:t>
            </a:r>
          </a:p>
          <a:p>
            <a:pPr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fr-CH" sz="2900" dirty="0" smtClean="0"/>
              <a:t>Sa stratégie de marque haut de gamme </a:t>
            </a:r>
          </a:p>
          <a:p>
            <a:pPr marL="0" indent="0">
              <a:buNone/>
            </a:pPr>
            <a:endParaRPr lang="fr-CH" dirty="0" smtClean="0"/>
          </a:p>
        </p:txBody>
      </p:sp>
    </p:spTree>
    <p:extLst>
      <p:ext uri="{BB962C8B-B14F-4D97-AF65-F5344CB8AC3E}">
        <p14:creationId xmlns:p14="http://schemas.microsoft.com/office/powerpoint/2010/main" val="122264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Positionnement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dirty="0" smtClean="0"/>
              <a:t>Valais </a:t>
            </a:r>
            <a:r>
              <a:rPr lang="fr-CH" dirty="0" err="1" smtClean="0"/>
              <a:t>Mundi</a:t>
            </a:r>
            <a:r>
              <a:rPr lang="fr-CH" dirty="0" smtClean="0"/>
              <a:t>, l’expression des crus reflétant la grandeur du terroir valaisan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dirty="0" smtClean="0"/>
              <a:t>Un univers prestigieux pour accompagner les clients VM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H" dirty="0" smtClean="0"/>
              <a:t>Un service et une qualité des produits irréprochables et toujours plus proche des besoins des clients</a:t>
            </a:r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13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Missions 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CH" dirty="0" smtClean="0"/>
              <a:t>Les actions </a:t>
            </a:r>
            <a:r>
              <a:rPr lang="fr-CH" dirty="0" err="1" smtClean="0"/>
              <a:t>markom</a:t>
            </a:r>
            <a:r>
              <a:rPr lang="fr-CH" dirty="0" smtClean="0"/>
              <a:t> doivent permettre de remplir les missions de l’entreprise: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/>
              <a:t>Augmenter le chiffre d’affaires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/>
              <a:t>Augmenter la perception de la valeur ajoutée des crus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Offrir un service de qualité et créer des émotions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Fidéliser le client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Développer la notoriété des crus au niveau national et international pour les différents segments de clientèle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98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Une marque d’excellence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fr-CH" dirty="0" smtClean="0"/>
              <a:t>Valais </a:t>
            </a:r>
            <a:r>
              <a:rPr lang="fr-CH" dirty="0" err="1" smtClean="0"/>
              <a:t>Mundi</a:t>
            </a:r>
            <a:r>
              <a:rPr lang="fr-CH" dirty="0" smtClean="0"/>
              <a:t> est une marque: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Exclusive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Traduisant l’excellence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Pour les clients les plus exigeants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Fournissant des produits et services d’exception</a:t>
            </a:r>
          </a:p>
        </p:txBody>
      </p:sp>
    </p:spTree>
    <p:extLst>
      <p:ext uri="{BB962C8B-B14F-4D97-AF65-F5344CB8AC3E}">
        <p14:creationId xmlns:p14="http://schemas.microsoft.com/office/powerpoint/2010/main" val="213395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" y="260648"/>
            <a:ext cx="9144566" cy="6275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1395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>
                <a:solidFill>
                  <a:schemeClr val="bg2"/>
                </a:solidFill>
                <a:latin typeface="Perpetua Titling MT" panose="02020502060505020804" pitchFamily="18" charset="0"/>
              </a:rPr>
              <a:t>Les outils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Le site internet et son shop online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Les réseaux sociaux et l’interaction client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/>
              <a:t>L’événementiel: W&amp;D, </a:t>
            </a:r>
            <a:r>
              <a:rPr lang="fr-CH" dirty="0" err="1"/>
              <a:t>events</a:t>
            </a:r>
            <a:r>
              <a:rPr lang="fr-CH" dirty="0"/>
              <a:t> RP presse, etc.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Le sponsoring et les partenariats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Le merchandising et les produits dérivés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Les brochures et autres supports </a:t>
            </a:r>
            <a:r>
              <a:rPr lang="fr-CH" dirty="0" err="1" smtClean="0"/>
              <a:t>print</a:t>
            </a:r>
            <a:endParaRPr lang="fr-CH" dirty="0" smtClean="0"/>
          </a:p>
        </p:txBody>
      </p:sp>
    </p:spTree>
    <p:extLst>
      <p:ext uri="{BB962C8B-B14F-4D97-AF65-F5344CB8AC3E}">
        <p14:creationId xmlns:p14="http://schemas.microsoft.com/office/powerpoint/2010/main" val="370076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rgbClr val="333333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z="4000" dirty="0" smtClean="0">
                <a:solidFill>
                  <a:schemeClr val="bg2"/>
                </a:solidFill>
                <a:latin typeface="Perpetua Titling MT" panose="02020502060505020804" pitchFamily="18" charset="0"/>
              </a:rPr>
              <a:t>Le site internet</a:t>
            </a:r>
            <a:endParaRPr lang="en-US" sz="4000" dirty="0">
              <a:solidFill>
                <a:schemeClr val="bg2"/>
              </a:solidFill>
              <a:latin typeface="Perpetua Titling MT" panose="020205020605050208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45259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Mise en ligne le 1</a:t>
            </a:r>
            <a:r>
              <a:rPr lang="fr-CH" baseline="30000" dirty="0" smtClean="0"/>
              <a:t>er</a:t>
            </a:r>
            <a:r>
              <a:rPr lang="fr-CH" dirty="0" smtClean="0"/>
              <a:t> mars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Shop en ligne avec paiement par cartes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Achat de bons cadeaux VM et Table Gourmande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Revue de presse et médiathèque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Publication des critiques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CH" dirty="0" smtClean="0"/>
              <a:t>Informations techniques sur les vins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15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4662</TotalTime>
  <Words>499</Words>
  <Application>Microsoft Office PowerPoint</Application>
  <PresentationFormat>On-screen Show (4:3)</PresentationFormat>
  <Paragraphs>87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Valais mundi</vt:lpstr>
      <vt:lpstr>Objectifs</vt:lpstr>
      <vt:lpstr>vision</vt:lpstr>
      <vt:lpstr>Positionnement</vt:lpstr>
      <vt:lpstr>Missions </vt:lpstr>
      <vt:lpstr>Une marque d’excellence</vt:lpstr>
      <vt:lpstr>PowerPoint Presentation</vt:lpstr>
      <vt:lpstr>Les outils</vt:lpstr>
      <vt:lpstr>Le site internet</vt:lpstr>
      <vt:lpstr>Site internet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Evenementiel - RP</vt:lpstr>
      <vt:lpstr>Sponsoring</vt:lpstr>
      <vt:lpstr>Produits dérivés</vt:lpstr>
      <vt:lpstr>brochure</vt:lpstr>
      <vt:lpstr>PowerPoint Presentation</vt:lpstr>
      <vt:lpstr>PowerPoint Presentation</vt:lpstr>
      <vt:lpstr>Chaîne des Rôtisseurs  Ambassade de Suisse à Londres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jdayer</dc:creator>
  <cp:lastModifiedBy>jdayer</cp:lastModifiedBy>
  <cp:revision>117</cp:revision>
  <cp:lastPrinted>2016-02-17T10:04:35Z</cp:lastPrinted>
  <dcterms:created xsi:type="dcterms:W3CDTF">2016-02-08T15:12:56Z</dcterms:created>
  <dcterms:modified xsi:type="dcterms:W3CDTF">2016-02-17T10:04:40Z</dcterms:modified>
</cp:coreProperties>
</file>

<file path=docProps/thumbnail.jpeg>
</file>